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01" r:id="rId3"/>
    <p:sldId id="260" r:id="rId4"/>
    <p:sldId id="299" r:id="rId5"/>
    <p:sldId id="261" r:id="rId6"/>
    <p:sldId id="279" r:id="rId7"/>
    <p:sldId id="280" r:id="rId8"/>
    <p:sldId id="281" r:id="rId9"/>
    <p:sldId id="262" r:id="rId10"/>
    <p:sldId id="263" r:id="rId11"/>
    <p:sldId id="290" r:id="rId12"/>
    <p:sldId id="264" r:id="rId13"/>
    <p:sldId id="291" r:id="rId14"/>
    <p:sldId id="292" r:id="rId15"/>
    <p:sldId id="283" r:id="rId16"/>
    <p:sldId id="293" r:id="rId17"/>
    <p:sldId id="284" r:id="rId18"/>
    <p:sldId id="294" r:id="rId19"/>
    <p:sldId id="295" r:id="rId20"/>
    <p:sldId id="286" r:id="rId21"/>
    <p:sldId id="296" r:id="rId22"/>
    <p:sldId id="265" r:id="rId23"/>
    <p:sldId id="287" r:id="rId24"/>
    <p:sldId id="297" r:id="rId25"/>
    <p:sldId id="298" r:id="rId26"/>
    <p:sldId id="266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38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19768-0D62-40DC-9233-393BF668D774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6AE3D-DE14-4BDB-9A3C-9496F614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9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8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74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65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9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9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levels will suffer if the state continues to burn up savings, and yet still demands an irresponsible level of dividend:</a:t>
            </a:r>
          </a:p>
          <a:p>
            <a:r>
              <a:rPr lang="en-US" dirty="0"/>
              <a:t>-Upper Income and Business:  Will be taxed further to generate new revenue.</a:t>
            </a:r>
          </a:p>
          <a:p>
            <a:r>
              <a:rPr lang="en-US" dirty="0"/>
              <a:t>-Middle Income:  Will be taxed.  </a:t>
            </a:r>
          </a:p>
          <a:p>
            <a:r>
              <a:rPr lang="en-US" dirty="0"/>
              <a:t>-Low Income: Will face diminished state services that are heavily relied upon currently.  This loss of services will account for far more than an oversized dividend can possibly make up for.  </a:t>
            </a:r>
          </a:p>
          <a:p>
            <a:endParaRPr lang="en-US" dirty="0"/>
          </a:p>
          <a:p>
            <a:r>
              <a:rPr lang="en-US" dirty="0"/>
              <a:t>Once a new tax is created, it is rare for it to go away, and only too common for it to increase.  </a:t>
            </a:r>
          </a:p>
          <a:p>
            <a:r>
              <a:rPr lang="en-US" dirty="0"/>
              <a:t>(Example: For a family of 4, with a joint income of $100,000, and a 4% income tax, would equal $4000 paid in income tax.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metropolis"/>
              </a:rPr>
              <a:t>A state personal income tax would net approximately $500 million a year at a rate of 2% on annual gross income.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55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65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5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1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9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51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6AE3D-DE14-4BDB-9A3C-9496F614FA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90E29-5AE4-374A-826F-B6D575AF8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C7AE4-AA02-3147-8AD1-57BB06DF3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98D0F-5201-E148-8C02-433FAFD5A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CC336-120D-E643-9E4D-295C942D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EA2A-9D46-2A4B-B8D6-10E67746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5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D5CE6-9337-2A4F-BCDD-805ECC90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9B320-737F-184B-B801-88E3F2BBE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04E3E-E190-BC4F-9D61-43D8A3DF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60598-1D9E-4C4E-B691-AADAAFC8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73027-5E3E-694F-8455-2DFB77D3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DA910-35AA-824A-8054-C31257C43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F7967-42A9-3040-AD9E-3DE8FC694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0B7FA-3554-A84D-BE9E-154800F41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ADCF4-399F-4B4E-9EB6-EEA35B17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2AEEA-0DC5-F846-B0F1-4076B19A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F83245-8369-7143-B0B6-B871B7D6A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9DEB6FE-A622-EC47-8895-F41586589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EBEB66-479B-9247-89D4-89873CAA5B4F}"/>
              </a:ext>
            </a:extLst>
          </p:cNvPr>
          <p:cNvSpPr txBox="1"/>
          <p:nvPr userDrawn="1"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goes here - date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278713-D4DC-AA4F-80B6-03F662725B01}"/>
              </a:ext>
            </a:extLst>
          </p:cNvPr>
          <p:cNvCxnSpPr/>
          <p:nvPr userDrawn="1"/>
        </p:nvCxnSpPr>
        <p:spPr>
          <a:xfrm>
            <a:off x="0" y="5943600"/>
            <a:ext cx="12391697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DAAC1-A721-BB4D-B5FA-2A0BC0B4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69AF9-EF74-4A4B-825E-A247F623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97618-AC08-7E44-A955-629D3F82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EEA7-5CCE-AC4C-A551-F2476277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8BA59-0207-3845-A8A7-A414B07E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73BD3-F386-7146-B0F3-E9A9A3F05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CE7BF-66C4-DE4D-A619-79DF247B52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A7A07-B758-8145-9775-CCCB616A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D3E94-C890-D64C-9C68-069FB8FB5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E672E-C42D-6D40-95E0-8A7B917C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85C48-F27D-5F47-8F8B-33431B5A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2AFFF-4BD8-3643-986C-66ED69BE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D6F16-6242-8346-BB97-0B384420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D26DC-5791-BD44-940C-90C95AD3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64ECE-6356-F543-9F65-8FBF3C691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4238E-D540-8049-8AAE-5BB724962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C4A1D-A9A2-484A-B85B-3EF68A05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621D53-5C56-A44E-998C-16DFEF4EB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3424AD-F303-D24F-85E7-14DD6B11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CFEF-D6FF-2949-A907-3CA01123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E864F-C86E-0847-984F-F2976406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823C9-A43B-3E45-AF26-FCCB07F2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F1735-EB75-C74B-BF6C-69EB48A6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EC9E12-9E75-C845-A588-842776CC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A676EE-B65C-B744-BAF6-28D4678F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DB0C0-7444-B84F-B83A-A2FDCA73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D9684-75EF-C24D-BE11-FE6CF8EC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A44F1-7052-A745-9CE7-2C8A1484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1557C-96ED-7F44-8516-FDE49EBBC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D15FB-9639-5B4D-AF1E-D7DFDA91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97EE-878C-C141-8BD2-A02734FA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1AD38-40C4-4145-B98A-6ACB8B01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C940-CF26-0A48-9C24-7297958A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C1D1CA-C206-3E41-AC3C-E423B9B3C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2C8BDC-E66B-474D-9D2B-82F98279C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C4DD2-6718-1A4A-B58F-C03029CDC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D5FA24-6027-FD4B-AD97-0403232A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F0C7D-68F1-F946-B353-0B1C2C70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C535E0-0222-5345-8CD5-CD8D09FDD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47516-F3AA-A94D-B6D0-7F791396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3DF38-C625-664F-A60D-DF1D3FD2E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917F3-C59D-534D-8DA1-57491F0E6B5F}" type="datetimeFigureOut">
              <a:rPr lang="en-US" smtClean="0"/>
              <a:t>4/14/22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B2EE4-A1C5-674C-A326-312F74416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675F8-6539-DF4E-B1AA-4C8D595D3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94F2-A19A-314A-9342-0F7A56DF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9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&#10;&#10;Description automatically generated">
            <a:extLst>
              <a:ext uri="{FF2B5EF4-FFF2-40B4-BE49-F238E27FC236}">
                <a16:creationId xmlns:a16="http://schemas.microsoft.com/office/drawing/2014/main" id="{E2E71A53-E055-D044-8DE3-60F6A752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D9BDD3-0D16-F44F-A367-8E6D2835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5221" y="945978"/>
            <a:ext cx="4819135" cy="1702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29B1A0-8788-2D48-992E-53F3ECC2EEC9}"/>
              </a:ext>
            </a:extLst>
          </p:cNvPr>
          <p:cNvSpPr txBox="1"/>
          <p:nvPr/>
        </p:nvSpPr>
        <p:spPr>
          <a:xfrm>
            <a:off x="1650274" y="3117663"/>
            <a:ext cx="8891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for Alaska’s Future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4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Alaska Permanent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Alaska Permanent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4" y="2100084"/>
            <a:ext cx="58648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1976 by a constitutional amendment to save and invest oil revenues for future generations </a:t>
            </a: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 two parts: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principal (savings) $63.8 billion*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 earnings (checking) $10.1 billion*</a:t>
            </a: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*As of February 28, 2022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EF8F82B5-F928-7A41-9398-54F48A23E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2189" y="1931713"/>
            <a:ext cx="3628570" cy="32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84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Alaska Permanent Fund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BF94BEE1-267E-489E-8B17-D2D15B5A24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142474" y="138765"/>
            <a:ext cx="7907051" cy="58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0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UGF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Unrestricted General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4" y="2100084"/>
            <a:ext cx="6135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simple way to understand Alaska’s budget — the UGF represents Alaska’s basic revenues and expenditures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budget has decreased over the last decade and is now stabilized at around $4.5 billion (not including the dividend payment)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for essential state services like schools, health, transportation, social services and public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pays for Dividends</a:t>
            </a: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162DE92-2EFF-A34C-B220-DA35444103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0085" y="1364719"/>
            <a:ext cx="4442400" cy="44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UGF Revenues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5458B7B-89F8-4155-AD15-4AA98532F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951563" y="96607"/>
            <a:ext cx="8288874" cy="582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8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UGF Budget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89F40E9C-179E-45EB-B802-0B9AC08326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85975" y="-5425"/>
            <a:ext cx="8820048" cy="59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27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CBR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Constitutional Budget Reserve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62731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by amendment in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by certain oil revenues and investment earnings</a:t>
            </a:r>
          </a:p>
          <a:p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annual revenues and the Permanent Fund Earnings Reserve Account, the Constitutional Budget Reserve serves as a “rainy day” savings account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to be replenished when oil revenues are high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2016, the reserve held $10.1B, but is now only $1.1B 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E7D714DC-8AF7-854A-9F2F-E4104D06F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67399" y="1791251"/>
            <a:ext cx="3820553" cy="38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CBR Balance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4CD2C73-6B77-4426-A30A-001AEDBA57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747315" y="1188"/>
            <a:ext cx="8697369" cy="59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Oil Price &amp; Production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Price &amp; Production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360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price is unpredictable and extremely volatile</a:t>
            </a: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oil production has declined significantly</a:t>
            </a:r>
          </a:p>
          <a:p>
            <a:pPr lvl="0"/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cannot realistically anticipate a return to previous production high volumes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D5E4611A-EFF4-44EB-B122-F74A520AD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90995" y="122443"/>
            <a:ext cx="5802499" cy="580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2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Oil Price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A2688E1-1940-4D54-8246-3B5A0362DF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54378" y="462"/>
            <a:ext cx="8083244" cy="592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9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Oil Production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023E2A53-04ED-4301-AE9F-E9124C1981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034280" y="19152"/>
            <a:ext cx="8123439" cy="59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0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 – Who We 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7B1E8DE-ED22-4CCC-815C-3DC1ACB4D9CF}"/>
              </a:ext>
            </a:extLst>
          </p:cNvPr>
          <p:cNvSpPr txBox="1"/>
          <p:nvPr/>
        </p:nvSpPr>
        <p:spPr>
          <a:xfrm>
            <a:off x="615885" y="2100084"/>
            <a:ext cx="7524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501(c)(6) organization led by founding Director Carl Marrs, CEO of Old Harbor Native Corp. and former CEO of CIRI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Alaskan businesses, unions, Native leaders and individuals who care about the economic future of our state</a:t>
            </a:r>
          </a:p>
          <a:p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772ED7E-CD44-9943-92CE-F8EA29A957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52545" y="1334849"/>
            <a:ext cx="3350559" cy="3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77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The Dividend Program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Dividend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270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1980 the Alaska Legislature approved the first Permanent Fund Dividend program and the first dividend check of $1,000 was distributed two years later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Highest: $2,072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Lowest: $331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Average: $1,163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C6AC41-5DA8-C149-8B78-172A874BAE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33576" y="1157568"/>
            <a:ext cx="4264857" cy="37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4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 – The Dividend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2351FE2-A325-44CF-BB64-9AC0BF59C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11474" y="123284"/>
            <a:ext cx="10676231" cy="57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8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609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HAVE IT ALL!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taxes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state services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economy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sustainable level of PFD forever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 issue before the Alaska Legislature is how large a Dividend can be paid going forward and how to pay for 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Paying a $1,000 Dividend costs about $635 million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B6889861-95A4-9C46-AA0B-4CBF234A8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50639" y="259736"/>
            <a:ext cx="6154735" cy="61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50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 – How to Split the POMV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Split the POMV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1958039"/>
            <a:ext cx="59234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broad support to continue following a structured Percentage of Market Value (POMV) draw at 5% per year.  The draw is established in law, but how it should be spent is undefined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two proposals under consideration: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50/50 Plan provides for higher Dividends but increases the potential need for new revenues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75/25 Plan provides for Dividends and is less likely to result in budgetary shortfalls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other option is to leave it to the Legislature to decide each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Chart, diagram, pie chart&#10;&#10;Description automatically generated">
            <a:extLst>
              <a:ext uri="{FF2B5EF4-FFF2-40B4-BE49-F238E27FC236}">
                <a16:creationId xmlns:a16="http://schemas.microsoft.com/office/drawing/2014/main" id="{71CB206A-C65C-7C41-91A4-E1DC5011C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8880" y="326527"/>
            <a:ext cx="3646721" cy="36467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A08933-E042-834A-9460-032A9688944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94571" y="2432086"/>
            <a:ext cx="3646721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 – 50/50 POMV Case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8EC7E01-C2E2-4B8D-BEFA-B569D4ACC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64782" y="18656"/>
            <a:ext cx="8592641" cy="5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 – 75/25 POMV Case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57D774DD-19DE-46C5-9F15-0906C5EED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840520" y="-16606"/>
            <a:ext cx="8641166" cy="593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9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Fiscal Future – The Choice is 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is 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60897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at a critical juncture and it is important that Alaska’s Legislature makes a well-informed choice.</a:t>
            </a: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value?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willing to pay new taxes?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willing to slash essential services?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we willing to spend our savings now, at the expense of our children and grandchildren’s future?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DE697E7-302C-9C42-96D2-035E2A3669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73905" y="590381"/>
            <a:ext cx="5353218" cy="535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08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water&#10;&#10;Description automatically generated">
            <a:extLst>
              <a:ext uri="{FF2B5EF4-FFF2-40B4-BE49-F238E27FC236}">
                <a16:creationId xmlns:a16="http://schemas.microsoft.com/office/drawing/2014/main" id="{E2E71A53-E055-D044-8DE3-60F6A752D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4D9BDD3-0D16-F44F-A367-8E6D2835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5221" y="945978"/>
            <a:ext cx="4819135" cy="1702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29B1A0-8788-2D48-992E-53F3ECC2EEC9}"/>
              </a:ext>
            </a:extLst>
          </p:cNvPr>
          <p:cNvSpPr txBox="1"/>
          <p:nvPr/>
        </p:nvSpPr>
        <p:spPr>
          <a:xfrm>
            <a:off x="1706880" y="3335383"/>
            <a:ext cx="8891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www.AlaskansForCommonSense.com</a:t>
            </a:r>
          </a:p>
        </p:txBody>
      </p:sp>
    </p:spTree>
    <p:extLst>
      <p:ext uri="{BB962C8B-B14F-4D97-AF65-F5344CB8AC3E}">
        <p14:creationId xmlns:p14="http://schemas.microsoft.com/office/powerpoint/2010/main" val="13984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 – Our Mission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1064324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mission of Alaskans for Common Sense is to support responsible and sustainable Permanent Fund policies to:</a:t>
            </a:r>
          </a:p>
          <a:p>
            <a:pPr lvl="0"/>
            <a:endParaRPr lang="en-US" b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unnecessary taxes on Alaska’s businesses and individuals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an affordable Permanent Fund Dividend without overspending the annual 5% POMV (Percent of Market Value) draw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essential state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8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 – Why We’re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We’re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6514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the largest dividend the state can responsibly afford by following disciplined guidelines to ensure sustainability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Alaska’s Permanent Fund is the envy of any other state. If managed responsibly, the Permanent Fund will fund our present needs, as well as the needs of future generations, indefinitely</a:t>
            </a: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revenue largely funded the state of Alaska for nearly five decades, but oil revenue can no longer support it alone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59104E4-4619-4635-B330-76E45917F4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4585" y="1241961"/>
            <a:ext cx="2057400" cy="2057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3DADB45-B134-4CD2-AC14-1085836073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8410" y="1155171"/>
            <a:ext cx="2057400" cy="2057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059AB55-13C9-4E09-A1D6-F89265ACE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52105" y="162433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8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Keys to Fiscal Responsibility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Keys to Fiscal Responsibility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5724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unnecessary taxes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overdraw the Permanent Fund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Essential Services &amp; Infrastructure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42AAE79-965D-6F4C-A559-038DF1FB7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9511" y="2079254"/>
            <a:ext cx="3081618" cy="30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3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Keys to Fiscal Responsibility – Avoid Unnecessary Taxes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Avoid Unnecessary Taxes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6200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increase taxes on our resource industries, businesses or individuals that threaten investment, economic development and prosperity for Alaskans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taxes could be needed to support essential services in the future, but it would make no sense to impose taxes simply to pay out an unsustainable dividend</a:t>
            </a: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2934F42-CFE1-F341-9E04-AE89154F0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7819" y="1926301"/>
            <a:ext cx="2466415" cy="246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Keys to Fiscal Responsibility – Don’t Overdraw the Permanent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Don’t Overdraw the Permanent Fund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6320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overspend the annual 5% POMV (Percent of Market Value) draw from the Permanent Fund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5% allowable draw is the law and is an effective spending limit on government services and the dividend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Overdrawing the fund is reckless and dangerous. It reduces long-term earnings and our ability to pay dividends, maintain low taxes and support essential state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will sustainably preserve the Permanent Fund for Alaska’s future generations  </a:t>
            </a: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4C0BF85A-3359-9C43-84FE-3CD06D1378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00196" y="2240616"/>
            <a:ext cx="2376767" cy="23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Keys to Fiscal Responsibility – Maintain Essential Service &amp; Infrastructure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1047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Maintain Essential Services &amp; Infrastructure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270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destroy essential state services or capital investment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be responsible in our spending and continue to cut unnecessary expenses while  supporting the essential needs of Alaskans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infrastructure, deferred maintenance and quality education is critical for future economic growth</a:t>
            </a:r>
            <a:endParaRPr lang="en-US" i="1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AB23E46D-467C-9740-982E-CB43F7E4C1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0488" y="2758831"/>
            <a:ext cx="2270370" cy="227037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62E72E-FBD0-9A41-AC91-84BEC5F7EC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1104" y="2620249"/>
            <a:ext cx="2704860" cy="27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48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4E2B25-C8DE-2C46-BF68-03FC41B0A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5943600"/>
            <a:ext cx="121793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8B40F7D-03B2-7542-A659-0CC04C49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165" y="6237584"/>
            <a:ext cx="1225378" cy="432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1932C-4AC5-804E-9EC0-6B1699C12472}"/>
              </a:ext>
            </a:extLst>
          </p:cNvPr>
          <p:cNvSpPr txBox="1"/>
          <p:nvPr/>
        </p:nvSpPr>
        <p:spPr>
          <a:xfrm>
            <a:off x="3127863" y="6237584"/>
            <a:ext cx="8891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F5BC5-ABB2-4443-AEE7-59D746435D41}"/>
              </a:ext>
            </a:extLst>
          </p:cNvPr>
          <p:cNvSpPr txBox="1"/>
          <p:nvPr/>
        </p:nvSpPr>
        <p:spPr>
          <a:xfrm>
            <a:off x="615885" y="985987"/>
            <a:ext cx="986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Context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9BE3D-8CC8-5E41-98E7-C70353F90821}"/>
              </a:ext>
            </a:extLst>
          </p:cNvPr>
          <p:cNvSpPr txBox="1"/>
          <p:nvPr/>
        </p:nvSpPr>
        <p:spPr>
          <a:xfrm>
            <a:off x="615885" y="2100084"/>
            <a:ext cx="58772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path that has led us to our current fiscal situation is essential to making responsible decisions about our future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dirty="0">
              <a:solidFill>
                <a:srgbClr val="3155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Permanent Fund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 &amp; Expenditures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Surpluses &amp; Deficits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Price &amp; Production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155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Dividend Program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0EA4BA9-5C7C-3C47-B62F-E41082C70C36}"/>
              </a:ext>
            </a:extLst>
          </p:cNvPr>
          <p:cNvCxnSpPr>
            <a:cxnSpLocks/>
          </p:cNvCxnSpPr>
          <p:nvPr/>
        </p:nvCxnSpPr>
        <p:spPr>
          <a:xfrm>
            <a:off x="0" y="5943600"/>
            <a:ext cx="1232220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FC10C9-C629-E94E-9C27-9748340205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114684" y="1714500"/>
            <a:ext cx="41987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4581</TotalTime>
  <Words>1231</Words>
  <Application>Microsoft Macintosh PowerPoint</Application>
  <PresentationFormat>Widescreen</PresentationFormat>
  <Paragraphs>167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metropolis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Storter</dc:creator>
  <cp:lastModifiedBy>Lana Johnson</cp:lastModifiedBy>
  <cp:revision>89</cp:revision>
  <dcterms:created xsi:type="dcterms:W3CDTF">2022-03-31T21:49:56Z</dcterms:created>
  <dcterms:modified xsi:type="dcterms:W3CDTF">2022-04-15T00:41:10Z</dcterms:modified>
</cp:coreProperties>
</file>